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9.jpeg" ContentType="image/jpe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comments/comment3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0080625" cy="5670550"/>
  <p:notesSz cx="7772400" cy="10058400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commentAuthors" Target="commentAuthors.xml"/>
</Relationships>
</file>

<file path=ppt/comments/comment3.xml><?xml version="1.0" encoding="utf-8"?>
<p:cmLst xmlns:p="http://schemas.openxmlformats.org/presentationml/2006/main">
  <p:cm authorId="0" dt="2021-01-07T11:54:35.000000000" idx="1">
    <p:pos x="0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104000" y="4896000"/>
            <a:ext cx="438804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93D3EEC3-1F86-47FB-B85B-F982FE485ED1}" type="author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github.com/Abanoub-Asaad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2560" y="3913560"/>
            <a:ext cx="8996040" cy="65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4000"/>
                </a:solidFill>
                <a:latin typeface="Arial"/>
                <a:ea typeface="DejaVu Sans"/>
              </a:rPr>
              <a:t>Partitions and Linux System Logs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5904720" y="4736520"/>
            <a:ext cx="4881240" cy="65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8000"/>
                </a:solidFill>
                <a:latin typeface="Times New Roman"/>
                <a:ea typeface="DejaVu Sans"/>
              </a:rPr>
              <a:t>Prepared by : </a:t>
            </a:r>
            <a:r>
              <a:rPr b="0" lang="en-US" sz="26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1"/>
              </a:rPr>
              <a:t>Abanoub Asaad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7948080" y="428040"/>
            <a:ext cx="1832040" cy="203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645920" y="2377440"/>
            <a:ext cx="6854040" cy="143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Why Photoshop speed in SSD is faster than HDD ?!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766560" y="366120"/>
            <a:ext cx="347076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Interactive Question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44000" y="-6588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Content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3"/>
          <p:cNvSpPr/>
          <p:nvPr/>
        </p:nvSpPr>
        <p:spPr>
          <a:xfrm>
            <a:off x="5486400" y="1554480"/>
            <a:ext cx="14590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0" y="943920"/>
            <a:ext cx="10077120" cy="3995280"/>
          </a:xfrm>
          <a:prstGeom prst="rect">
            <a:avLst/>
          </a:prstGeom>
          <a:ln>
            <a:noFill/>
          </a:ln>
        </p:spPr>
      </p:pic>
      <p:sp>
        <p:nvSpPr>
          <p:cNvPr id="231" name="CustomShape 4"/>
          <p:cNvSpPr/>
          <p:nvPr/>
        </p:nvSpPr>
        <p:spPr>
          <a:xfrm>
            <a:off x="5304240" y="1005840"/>
            <a:ext cx="2647800" cy="70740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68840" y="-8568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Partitioning</a:t>
            </a: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04000" y="1326600"/>
            <a:ext cx="9067680" cy="36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A hard disk can be divided into several partitions.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Advantages of Partitioning :</a:t>
            </a:r>
            <a:endParaRPr b="0" lang="en-US" sz="3200" spc="-1" strike="noStrike">
              <a:latin typeface="Arial"/>
            </a:endParaRPr>
          </a:p>
          <a:p>
            <a:pPr lvl="2" marL="648000" indent="-2124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1- Organizing personal data</a:t>
            </a:r>
            <a:endParaRPr b="0" lang="en-US" sz="2400" spc="-1" strike="noStrike">
              <a:latin typeface="Arial"/>
            </a:endParaRPr>
          </a:p>
          <a:p>
            <a:pPr lvl="2" marL="648000" indent="-2124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2- Multiple operating systems </a:t>
            </a:r>
            <a:endParaRPr b="0" lang="en-US" sz="2400" spc="-1" strike="noStrike">
              <a:latin typeface="Arial"/>
            </a:endParaRPr>
          </a:p>
          <a:p>
            <a:pPr lvl="2" marL="648000" indent="-2124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3- More efficient disk space management.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44000" y="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File System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91440" y="914400"/>
            <a:ext cx="9067680" cy="42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4000"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Definition : </a:t>
            </a: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is a process that manages how data is stored or accessed in the hard drive.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Types : 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FAT12, FAT16 &amp; FAT32  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NTFS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ExFAT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Ext2, Ext3 &amp; Ext4 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HFS, HFS+ &amp; APFS</a:t>
            </a:r>
            <a:endParaRPr b="0" lang="en-US" sz="28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Linux-Swap 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ffbf00"/>
                </a:solidFill>
                <a:latin typeface="Arial"/>
                <a:ea typeface="DejaVu Sans"/>
              </a:rPr>
              <a:t>will be explained later :)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-684000" y="-2736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FAT12, FAT16 &amp; FAT32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438120" y="960840"/>
            <a:ext cx="9067680" cy="18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FAT “File Allocation Table”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Each has an increasing number of clusters, maximum file and volume sizes.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FAT32 is the most popular one and so suitable for flash drive.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1607040" y="2844720"/>
            <a:ext cx="6671160" cy="236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-656640" y="0"/>
            <a:ext cx="30524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NTFS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38480" y="961200"/>
            <a:ext cx="9067680" cy="40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NTFS “New Technology File System”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It’s introduced in 1993</a:t>
            </a: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to overcome the limitations of FAT32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It’s the most popular windows file system 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Unlike FAT32, NTFS supports permissions and encryption.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Disadvantages : </a:t>
            </a:r>
            <a:endParaRPr b="0" lang="en-US" sz="2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By default NTFS volumes are read-only in Mac OS and in older Linux distros. 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44000" y="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ExFAT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ExFAT “Extended File Allocation Table”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It’s a file system introduced by Microsoft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It’s optimized for flash memory such as USB and SD cards that larger than 32 GB.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52840" y="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EXT2, EXT3 &amp; EXT4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57200" y="1097280"/>
            <a:ext cx="9067680" cy="40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In 1992, ext “extended file system” was launched for Linux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In 1993, ext2 was released 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In 2001, ext3 was released 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In 2008, ext4 became the Linux default FS.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Disadvantages : </a:t>
            </a:r>
            <a:endParaRPr b="0" lang="en-US" sz="25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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Neither Windows or Mac OS supports ext2, ext3 or ext4. 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-705960" y="-27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HFS, HFS+ &amp; APFS 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In 1985, HFS “Hierarchical File System” was launched for Mac OS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In 1998, HFS+ was released 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In 2017, APFS “Apple File System” is launched</a:t>
            </a: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Disadvantages : </a:t>
            </a:r>
            <a:endParaRPr b="0" lang="en-US" sz="25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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Neither Windows nor Linux supports HFS, HFS+ or APFS.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194560"/>
            <a:ext cx="9140040" cy="27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In the current time , What’s the suitable file system to use in Windows, Linux, Mac OS and USB drivers ?!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6841440" y="365760"/>
            <a:ext cx="347076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Interactive Question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44000" y="72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-43200" y="943920"/>
            <a:ext cx="10120680" cy="399528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3566160" y="-91440"/>
            <a:ext cx="429444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Content</a:t>
            </a:r>
            <a:endParaRPr b="0" lang="en-US" sz="4800" spc="-1" strike="noStrike">
              <a:latin typeface="Arial"/>
            </a:endParaRPr>
          </a:p>
        </p:txBody>
      </p:sp>
    </p:spTree>
  </p:cSld>
  <p:transition spd="slow">
    <p:wheel spokes="1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-684000" y="-36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Partition Types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504000" y="1097280"/>
            <a:ext cx="9067680" cy="41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5000"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Primary Partition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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is the partition where Windows OS and other data can be stored. You can only boot from a primary partition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Logical Partition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7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is the partition that can any other data that not related to the boot</a:t>
            </a:r>
            <a:endParaRPr b="0" lang="en-US" sz="2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Extended Partition</a:t>
            </a:r>
            <a:endParaRPr b="0" lang="en-US" sz="32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7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is a special type of primary partition but is created by a different way.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7315200" y="5303520"/>
            <a:ext cx="198288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000"/>
                </a:solidFill>
                <a:latin typeface="Arial"/>
                <a:ea typeface="DejaVu Sans"/>
              </a:rPr>
              <a:t>((Conversion))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-731520" y="-36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Partitioning Schemes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53" name="Table 2"/>
          <p:cNvGraphicFramePr/>
          <p:nvPr/>
        </p:nvGraphicFramePr>
        <p:xfrm>
          <a:off x="504000" y="1326600"/>
          <a:ext cx="9071280" cy="2816640"/>
        </p:xfrm>
        <a:graphic>
          <a:graphicData uri="http://schemas.openxmlformats.org/drawingml/2006/table">
            <a:tbl>
              <a:tblPr/>
              <a:tblGrid>
                <a:gridCol w="4535640"/>
                <a:gridCol w="4536000"/>
              </a:tblGrid>
              <a:tr h="5403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3000" spc="-1" strike="noStrike">
                          <a:latin typeface="Arial"/>
                        </a:rPr>
                        <a:t>MBR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3000" spc="-1" strike="noStrike">
                          <a:latin typeface="Arial"/>
                        </a:rPr>
                        <a:t>GPT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2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Arial"/>
                        </a:rPr>
                        <a:t>Stands for “Master Boot Record”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Arial"/>
                        </a:rPr>
                        <a:t>Stands for “GUID Partition Table”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92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Arial"/>
                        </a:rPr>
                        <a:t>Can contain up to 4 primary partitions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Can contain up to 128 primary partitions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053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Arial"/>
                        </a:rPr>
                        <a:t>Can access up to 2 Terabyte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Can access more than 2 Terabyte “has no limit”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85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Arial"/>
                        </a:rPr>
                        <a:t>Used with Old BIOS (Legacy Boot) &amp; UEFI sometimes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Used with UEFI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54" name="CustomShape 3"/>
          <p:cNvSpPr/>
          <p:nvPr/>
        </p:nvSpPr>
        <p:spPr>
          <a:xfrm>
            <a:off x="548640" y="4480560"/>
            <a:ext cx="859140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300" spc="-1" strike="noStrike">
                <a:solidFill>
                  <a:srgbClr val="ff8000"/>
                </a:solidFill>
                <a:latin typeface="Arial"/>
                <a:ea typeface="DejaVu Sans"/>
              </a:rPr>
              <a:t>GPT is the most preferred partitioning schemes for hard disks.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7650720" y="5303520"/>
            <a:ext cx="187740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000"/>
                </a:solidFill>
                <a:latin typeface="Arial"/>
                <a:ea typeface="DejaVu Sans"/>
              </a:rPr>
              <a:t>((Conversion))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3840480" y="1048680"/>
            <a:ext cx="6082200" cy="400968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548640" y="1188720"/>
            <a:ext cx="91044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"/>
          <p:cNvSpPr/>
          <p:nvPr/>
        </p:nvSpPr>
        <p:spPr>
          <a:xfrm>
            <a:off x="91440" y="1983960"/>
            <a:ext cx="3653640" cy="30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Have anyone faced this problem ? </a:t>
            </a:r>
            <a:endParaRPr b="0" lang="en-US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How to solve it ?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6605280" y="488520"/>
            <a:ext cx="3470760" cy="78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Interactive Question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44000" y="72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"/>
          <p:cNvSpPr/>
          <p:nvPr/>
        </p:nvSpPr>
        <p:spPr>
          <a:xfrm>
            <a:off x="5486400" y="1554480"/>
            <a:ext cx="14590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0" y="943920"/>
            <a:ext cx="10077120" cy="3995280"/>
          </a:xfrm>
          <a:prstGeom prst="rect">
            <a:avLst/>
          </a:prstGeom>
          <a:ln>
            <a:noFill/>
          </a:ln>
        </p:spPr>
      </p:pic>
      <p:sp>
        <p:nvSpPr>
          <p:cNvPr id="264" name="CustomShape 4"/>
          <p:cNvSpPr/>
          <p:nvPr/>
        </p:nvSpPr>
        <p:spPr>
          <a:xfrm>
            <a:off x="5304240" y="1005840"/>
            <a:ext cx="2647800" cy="70740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5"/>
          <p:cNvSpPr/>
          <p:nvPr/>
        </p:nvSpPr>
        <p:spPr>
          <a:xfrm>
            <a:off x="5577840" y="1920240"/>
            <a:ext cx="4294440" cy="292284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44000" y="-36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1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Swappiness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504000" y="1009440"/>
            <a:ext cx="9067680" cy="392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4000"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is a technique where data in RAM is written to a special location on your hard disk - either a swap partition or a swap file to free up RAM.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Swap area is the extension of the RAM 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Swap Space :</a:t>
            </a:r>
            <a:endParaRPr b="0" lang="en-US" sz="25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Swap Partition : </a:t>
            </a:r>
            <a:endParaRPr b="0" lang="en-US" sz="2500" spc="-1" strike="noStrike">
              <a:latin typeface="Arial"/>
            </a:endParaRPr>
          </a:p>
          <a:p>
            <a:pPr lvl="2" marL="1296000" indent="-28404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is not easy to change and has fixed size</a:t>
            </a:r>
            <a:endParaRPr b="0" lang="en-US" sz="25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Swap File</a:t>
            </a:r>
            <a:endParaRPr b="0" lang="en-US" sz="2500" spc="-1" strike="noStrike">
              <a:latin typeface="Arial"/>
            </a:endParaRPr>
          </a:p>
          <a:p>
            <a:pPr lvl="2" marL="1296000" indent="-28404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You can change the size of the file any time easily. 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44000" y="72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2"/>
          <p:cNvSpPr/>
          <p:nvPr/>
        </p:nvSpPr>
        <p:spPr>
          <a:xfrm>
            <a:off x="182880" y="869400"/>
            <a:ext cx="9067680" cy="205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Advantages : </a:t>
            </a:r>
            <a:endParaRPr b="0" lang="en-US" sz="25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Swappiness saves you from crashes</a:t>
            </a:r>
            <a:endParaRPr b="0" lang="en-US" sz="25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Disadvantages : </a:t>
            </a:r>
            <a:endParaRPr b="0" lang="en-US" sz="2500" spc="-1" strike="noStrike"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Swap space is much slower than RAM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254880" y="4115160"/>
            <a:ext cx="9688680" cy="1043280"/>
          </a:xfrm>
          <a:prstGeom prst="rect">
            <a:avLst/>
          </a:prstGeom>
          <a:ln>
            <a:noFill/>
          </a:ln>
        </p:spPr>
      </p:pic>
      <p:sp>
        <p:nvSpPr>
          <p:cNvPr id="271" name="CustomShape 3"/>
          <p:cNvSpPr/>
          <p:nvPr/>
        </p:nvSpPr>
        <p:spPr>
          <a:xfrm>
            <a:off x="182880" y="3657600"/>
            <a:ext cx="795132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bf00"/>
                </a:solidFill>
                <a:latin typeface="Arial"/>
                <a:ea typeface="DejaVu Sans"/>
              </a:rPr>
              <a:t>To display information about the swap partition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44000" y="-405720"/>
            <a:ext cx="9544680" cy="14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1" lang="en-US" sz="40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What is the right amount of swap space?</a:t>
            </a:r>
            <a:endParaRPr b="0" lang="en-US" sz="4000" spc="-1" strike="noStrike">
              <a:latin typeface="Arial"/>
            </a:endParaRPr>
          </a:p>
        </p:txBody>
      </p:sp>
      <p:graphicFrame>
        <p:nvGraphicFramePr>
          <p:cNvPr id="273" name="Table 2"/>
          <p:cNvGraphicFramePr/>
          <p:nvPr/>
        </p:nvGraphicFramePr>
        <p:xfrm>
          <a:off x="330480" y="1309320"/>
          <a:ext cx="9462600" cy="2088360"/>
        </p:xfrm>
        <a:graphic>
          <a:graphicData uri="http://schemas.openxmlformats.org/drawingml/2006/table">
            <a:tbl>
              <a:tblPr/>
              <a:tblGrid>
                <a:gridCol w="4731120"/>
                <a:gridCol w="4731840"/>
              </a:tblGrid>
              <a:tr h="447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ff4000"/>
                          </a:solidFill>
                          <a:latin typeface="Arial"/>
                        </a:rPr>
                        <a:t>Amount of system</a:t>
                      </a:r>
                      <a:endParaRPr b="0" lang="en-US" sz="3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ff4000"/>
                          </a:solidFill>
                          <a:latin typeface="Arial"/>
                        </a:rPr>
                        <a:t> </a:t>
                      </a:r>
                      <a:r>
                        <a:rPr b="0" lang="en-US" sz="3000" spc="-1" strike="noStrike">
                          <a:solidFill>
                            <a:srgbClr val="ff4000"/>
                          </a:solidFill>
                          <a:latin typeface="Arial"/>
                        </a:rPr>
                        <a:t>RAM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3000" spc="-1" strike="noStrike">
                          <a:solidFill>
                            <a:srgbClr val="ff4000"/>
                          </a:solidFill>
                          <a:latin typeface="Arial"/>
                        </a:rPr>
                        <a:t>	</a:t>
                      </a:r>
                      <a:r>
                        <a:rPr b="0" lang="en-US" sz="3000" spc="-1" strike="noStrike">
                          <a:solidFill>
                            <a:srgbClr val="ff4000"/>
                          </a:solidFill>
                          <a:latin typeface="Arial"/>
                        </a:rPr>
                        <a:t>Recommended swap space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33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Arial"/>
                        </a:rPr>
                        <a:t>less than 2 GB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Arial"/>
                        </a:rPr>
                        <a:t>2 times the amount of RAM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33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Arial"/>
                        </a:rPr>
                        <a:t>2 GB - 8 GB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Arial"/>
                        </a:rPr>
                        <a:t>Equal to the amount of RAM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73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Arial"/>
                        </a:rPr>
                        <a:t>8 GB - 64 GB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Arial"/>
                        </a:rPr>
                        <a:t>0.5 times the amount of RAM</a:t>
                      </a:r>
                      <a:endParaRPr b="0" lang="en-US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74" name="CustomShape 3"/>
          <p:cNvSpPr/>
          <p:nvPr/>
        </p:nvSpPr>
        <p:spPr>
          <a:xfrm>
            <a:off x="4114800" y="4846320"/>
            <a:ext cx="420228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Let’s continue  :)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44000" y="72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5486400" y="1554480"/>
            <a:ext cx="14590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0" y="943920"/>
            <a:ext cx="10077120" cy="3995280"/>
          </a:xfrm>
          <a:prstGeom prst="rect">
            <a:avLst/>
          </a:prstGeom>
          <a:ln>
            <a:noFill/>
          </a:ln>
        </p:spPr>
      </p:pic>
      <p:sp>
        <p:nvSpPr>
          <p:cNvPr id="279" name="CustomShape 4"/>
          <p:cNvSpPr/>
          <p:nvPr/>
        </p:nvSpPr>
        <p:spPr>
          <a:xfrm>
            <a:off x="5304240" y="1005840"/>
            <a:ext cx="2647800" cy="70740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"/>
          <p:cNvSpPr/>
          <p:nvPr/>
        </p:nvSpPr>
        <p:spPr>
          <a:xfrm>
            <a:off x="5577840" y="1920240"/>
            <a:ext cx="4294440" cy="292284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6"/>
          <p:cNvSpPr/>
          <p:nvPr/>
        </p:nvSpPr>
        <p:spPr>
          <a:xfrm>
            <a:off x="92160" y="1645920"/>
            <a:ext cx="3562200" cy="100260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44000" y="-2736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1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Partition Utilities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04000" y="1326600"/>
            <a:ext cx="9067680" cy="360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are used as a software to manage the hard disk and its partitions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are like Disk Management in Windows   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Types :</a:t>
            </a:r>
            <a:endParaRPr b="0" lang="en-US" sz="3200" spc="-1" strike="noStrike">
              <a:latin typeface="Arial"/>
            </a:endParaRPr>
          </a:p>
          <a:p>
            <a:pPr lvl="3" marL="864000" indent="-21456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Fdisk</a:t>
            </a:r>
            <a:endParaRPr b="0" lang="en-US" sz="3200" spc="-1" strike="noStrike">
              <a:latin typeface="Arial"/>
            </a:endParaRPr>
          </a:p>
          <a:p>
            <a:pPr lvl="3" marL="864000" indent="-21456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DejaVu Sans"/>
              </a:rPr>
              <a:t>GNU Parted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144000" y="36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1 - Fdisk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255240" y="1005840"/>
            <a:ext cx="9067680" cy="42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It is a simple text-based partitioning utility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It exists for both Windows and Linux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You can use the fdisk utility in Linux to view, create, modify or edit partitions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To use fdisk in Linux :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Be a super user</a:t>
            </a:r>
            <a:endParaRPr b="0" lang="en-US" sz="2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Type this command 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ff8000"/>
                </a:solidFill>
                <a:latin typeface="Arial"/>
                <a:ea typeface="DejaVu Sans"/>
              </a:rPr>
              <a:t>fdisk /dev/sda</a:t>
            </a:r>
            <a:r>
              <a:rPr b="0" lang="en-US" sz="4000" spc="-1" strike="noStrike">
                <a:solidFill>
                  <a:srgbClr val="ff8000"/>
                </a:solidFill>
                <a:latin typeface="Arial"/>
                <a:ea typeface="DejaVu Sans"/>
              </a:rPr>
              <a:t> 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44000" y="-792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Hard Drive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5029200" y="1519560"/>
            <a:ext cx="4719600" cy="323136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1440" y="1371600"/>
            <a:ext cx="3697200" cy="32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- It is a Non Volatile Storage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- There’s 2 types of Hard  Drive :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	</a:t>
            </a: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1- HDD 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2- SSD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144000" y="1280160"/>
            <a:ext cx="2686680" cy="34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Screenshot </a:t>
            </a:r>
            <a:r>
              <a:rPr b="0" lang="en-US" sz="44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	</a:t>
            </a:r>
            <a:r>
              <a:rPr b="0" lang="en-US" sz="44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	</a:t>
            </a:r>
            <a:r>
              <a:rPr b="0" lang="en-US" sz="44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of </a:t>
            </a:r>
            <a:br/>
            <a:r>
              <a:rPr b="0" lang="en-US" sz="44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	</a:t>
            </a:r>
            <a:r>
              <a:rPr b="0" lang="en-US" sz="44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 fdisk</a:t>
            </a:r>
            <a:br/>
            <a:r>
              <a:rPr b="0" lang="en-US" sz="44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  </a:t>
            </a:r>
            <a:r>
              <a:rPr b="0" lang="en-US" sz="4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 Linux</a:t>
            </a:r>
            <a:r>
              <a:rPr b="0" lang="en-US" sz="44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3017520" y="720000"/>
            <a:ext cx="6662520" cy="463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2"/>
          <p:cNvSpPr/>
          <p:nvPr/>
        </p:nvSpPr>
        <p:spPr>
          <a:xfrm>
            <a:off x="91440" y="21960"/>
            <a:ext cx="6031080" cy="10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Running fdisk in Windows</a:t>
            </a:r>
            <a:endParaRPr b="0" lang="en-US" sz="35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3271320" y="1554480"/>
            <a:ext cx="6692040" cy="2729880"/>
          </a:xfrm>
          <a:prstGeom prst="rect">
            <a:avLst/>
          </a:prstGeom>
          <a:ln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274320" y="1737360"/>
            <a:ext cx="3105360" cy="32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1- Run cmd as an administrator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2- type this command : diskpart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44000" y="72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2 – GNU Parted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04000" y="1326600"/>
            <a:ext cx="9067680" cy="39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3"/>
          <p:cNvSpPr/>
          <p:nvPr/>
        </p:nvSpPr>
        <p:spPr>
          <a:xfrm>
            <a:off x="60120" y="457200"/>
            <a:ext cx="10269360" cy="47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It is a simple text-based partitioning utility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DejaVu Sans"/>
              </a:rPr>
              <a:t>It’s a text-based partitioning utility manages the hard </a:t>
            </a:r>
            <a:endParaRPr b="0" lang="en-US" sz="30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DejaVu Sans"/>
              </a:rPr>
              <a:t>disk </a:t>
            </a:r>
            <a:endParaRPr b="0" lang="en-US" sz="30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There’s a GUI-version of that software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To use GNU Parted in Linux :</a:t>
            </a:r>
            <a:endParaRPr b="0" lang="en-US" sz="32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Be a super user</a:t>
            </a:r>
            <a:endParaRPr b="0" lang="en-US" sz="2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Type this command 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2800" spc="-1" strike="noStrike">
                <a:solidFill>
                  <a:srgbClr val="ff8000"/>
                </a:solidFill>
                <a:latin typeface="Arial"/>
                <a:ea typeface="DejaVu Sans"/>
              </a:rPr>
              <a:t>parted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ff8000"/>
                </a:solidFill>
                <a:latin typeface="Arial"/>
                <a:ea typeface="DejaVu Sans"/>
              </a:rPr>
              <a:t>/dev/sda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000" y="226080"/>
            <a:ext cx="906876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"/>
          <p:cNvSpPr/>
          <p:nvPr/>
        </p:nvSpPr>
        <p:spPr>
          <a:xfrm>
            <a:off x="504000" y="132660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2539800" y="458640"/>
            <a:ext cx="7540200" cy="473040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>
            <a:off x="258840" y="1590480"/>
            <a:ext cx="2572560" cy="25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Screenshot </a:t>
            </a:r>
            <a:r>
              <a:rPr b="0" lang="en-US" sz="35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	</a:t>
            </a:r>
            <a:r>
              <a:rPr b="0" lang="en-US" sz="35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	</a:t>
            </a:r>
            <a:r>
              <a:rPr b="0" lang="en-US" sz="35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  of </a:t>
            </a:r>
            <a:r>
              <a:rPr b="0" lang="en-US" sz="35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	</a:t>
            </a:r>
            <a:endParaRPr b="0" lang="en-US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   </a:t>
            </a:r>
            <a:r>
              <a:rPr b="0" lang="en-US" sz="35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GNU </a:t>
            </a:r>
            <a:r>
              <a:rPr b="0" lang="en-US" sz="35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	</a:t>
            </a:r>
            <a:r>
              <a:rPr b="0" lang="en-US" sz="35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        Parted</a:t>
            </a:r>
            <a:br/>
            <a:r>
              <a:rPr b="0" lang="en-US" sz="35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 Linux</a:t>
            </a:r>
            <a:r>
              <a:rPr b="0" lang="en-US" sz="3500" spc="-1" strike="noStrike">
                <a:solidFill>
                  <a:srgbClr val="ffbf00"/>
                </a:solidFill>
                <a:latin typeface="Times New Roman"/>
                <a:ea typeface="DejaVu Sans"/>
              </a:rPr>
              <a:t> 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Table 1"/>
          <p:cNvGraphicFramePr/>
          <p:nvPr/>
        </p:nvGraphicFramePr>
        <p:xfrm>
          <a:off x="536400" y="1111680"/>
          <a:ext cx="9071640" cy="2905560"/>
        </p:xfrm>
        <a:graphic>
          <a:graphicData uri="http://schemas.openxmlformats.org/drawingml/2006/table">
            <a:tbl>
              <a:tblPr/>
              <a:tblGrid>
                <a:gridCol w="4536000"/>
                <a:gridCol w="4536000"/>
              </a:tblGrid>
              <a:tr h="5169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3000" spc="-1" strike="noStrike">
                          <a:latin typeface="Arial"/>
                        </a:rPr>
                        <a:t>Parted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3000" spc="-1" strike="noStrike">
                          <a:latin typeface="Arial"/>
                        </a:rPr>
                        <a:t>Fdisk, Sfdisk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28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Times New Roman"/>
                        </a:rPr>
                        <a:t>Create GPT partition table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Times New Roman"/>
                        </a:rPr>
                        <a:t>Create DOS partition table (MBR)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28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Times New Roman"/>
                        </a:rPr>
                        <a:t>Address up to 8ZB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Times New Roman"/>
                        </a:rPr>
                        <a:t>Format up to 2TB -&gt; 16TB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28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Times New Roman"/>
                        </a:rPr>
                        <a:t>128 partition or more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Times New Roman"/>
                        </a:rPr>
                        <a:t>Only 16 partitions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102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Times New Roman"/>
                        </a:rPr>
                        <a:t>Two copies of partition table are saved (At the beginning &amp; end of the disk)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latin typeface="Times New Roman"/>
                        </a:rPr>
                        <a:t>Only one copy of partition table is stored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00" name="CustomShape 2"/>
          <p:cNvSpPr/>
          <p:nvPr/>
        </p:nvSpPr>
        <p:spPr>
          <a:xfrm>
            <a:off x="548640" y="4114800"/>
            <a:ext cx="5940360" cy="15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4000"/>
                </a:solidFill>
                <a:latin typeface="Arial"/>
                <a:ea typeface="DejaVu Sans"/>
              </a:rPr>
              <a:t>- So Parted is really good to use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4000"/>
                </a:solidFill>
                <a:latin typeface="Arial"/>
                <a:ea typeface="DejaVu Sans"/>
              </a:rPr>
              <a:t>- To view partition table :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4000"/>
                </a:solidFill>
                <a:latin typeface="Arial"/>
                <a:ea typeface="Noto Sans CJK SC"/>
              </a:rPr>
              <a:t>	</a:t>
            </a: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Noto Sans CJK SC"/>
              </a:rPr>
              <a:t>sudo fdisk -l      or    sudo parted -l 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144000" y="-9864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3"/>
          <p:cNvSpPr/>
          <p:nvPr/>
        </p:nvSpPr>
        <p:spPr>
          <a:xfrm>
            <a:off x="5486400" y="1554480"/>
            <a:ext cx="14590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0" y="943920"/>
            <a:ext cx="10077120" cy="3995280"/>
          </a:xfrm>
          <a:prstGeom prst="rect">
            <a:avLst/>
          </a:prstGeom>
          <a:ln>
            <a:noFill/>
          </a:ln>
        </p:spPr>
      </p:pic>
      <p:sp>
        <p:nvSpPr>
          <p:cNvPr id="305" name="CustomShape 4"/>
          <p:cNvSpPr/>
          <p:nvPr/>
        </p:nvSpPr>
        <p:spPr>
          <a:xfrm>
            <a:off x="5304240" y="1005840"/>
            <a:ext cx="2647800" cy="70740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5"/>
          <p:cNvSpPr/>
          <p:nvPr/>
        </p:nvSpPr>
        <p:spPr>
          <a:xfrm>
            <a:off x="5577840" y="1920240"/>
            <a:ext cx="4294440" cy="292284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6"/>
          <p:cNvSpPr/>
          <p:nvPr/>
        </p:nvSpPr>
        <p:spPr>
          <a:xfrm>
            <a:off x="92160" y="1645920"/>
            <a:ext cx="3562200" cy="100260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7"/>
          <p:cNvSpPr/>
          <p:nvPr/>
        </p:nvSpPr>
        <p:spPr>
          <a:xfrm>
            <a:off x="92160" y="2707200"/>
            <a:ext cx="3562200" cy="72828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91440" y="0"/>
            <a:ext cx="6764760" cy="64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0" lang="en-US" sz="40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Linux System Logs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82880" y="641880"/>
            <a:ext cx="9415080" cy="42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27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Log entries are like footprints 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A log file :  is a file contains entries with information about some past event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Most logs files are in plain text 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Most logs files reside in the /var/log directory and the other log files in /var/run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Log analysis is important in Troubleshooting </a:t>
            </a:r>
            <a:endParaRPr b="0" lang="en-US" sz="25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Troubleshooting is a form of problem solving </a:t>
            </a:r>
            <a:endParaRPr b="0" lang="en-US" sz="2000" spc="-1" strike="noStrike"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Table 1"/>
          <p:cNvGraphicFramePr/>
          <p:nvPr/>
        </p:nvGraphicFramePr>
        <p:xfrm>
          <a:off x="822960" y="1041120"/>
          <a:ext cx="8303400" cy="4082400"/>
        </p:xfrm>
        <a:graphic>
          <a:graphicData uri="http://schemas.openxmlformats.org/drawingml/2006/table">
            <a:tbl>
              <a:tblPr/>
              <a:tblGrid>
                <a:gridCol w="4151880"/>
                <a:gridCol w="4151880"/>
              </a:tblGrid>
              <a:tr h="447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500" spc="-1" strike="noStrike">
                          <a:latin typeface="Arial"/>
                        </a:rPr>
                        <a:t>Path </a:t>
                      </a:r>
                      <a:endParaRPr b="0" lang="en-US" sz="2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500" spc="-1" strike="noStrike">
                          <a:latin typeface="Arial"/>
                        </a:rPr>
                        <a:t>Importance</a:t>
                      </a:r>
                      <a:endParaRPr b="0" lang="en-US" sz="2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618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/var/log/messages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1800" spc="-1" strike="noStrike">
                          <a:latin typeface="Arial"/>
                        </a:rPr>
                        <a:t>         </a:t>
                      </a:r>
                      <a:r>
                        <a:rPr b="1" i="1" lang="en-US" sz="1800" spc="-1" strike="noStrike">
                          <a:latin typeface="Arial"/>
                        </a:rPr>
                        <a:t> </a:t>
                      </a:r>
                      <a:r>
                        <a:rPr b="1" lang="en-US" sz="1800" spc="-1" strike="noStrike">
                          <a:latin typeface="Arial"/>
                        </a:rPr>
                        <a:t>In some distros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/var/log/syslog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Shows messages related to the system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/var/log/dmesg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Shows messages from hardware devices and drivers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1800" spc="-1" strike="noStrike">
                          <a:latin typeface="Arial"/>
                        </a:rPr>
                        <a:t>/var/log/secure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Shows messages related to authentication messages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1800" spc="-1" strike="noStrike">
                          <a:latin typeface="Arial"/>
                        </a:rPr>
                        <a:t>/var/log/auth.log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Shows messages related to System authorization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/var/log/kern.log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Shows kernel messages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/var/log/cron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This log file records information on cron jobs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12" name="CustomShape 2"/>
          <p:cNvSpPr/>
          <p:nvPr/>
        </p:nvSpPr>
        <p:spPr>
          <a:xfrm>
            <a:off x="274320" y="-12600"/>
            <a:ext cx="5208840" cy="64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0" lang="en-US" sz="40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Log Files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Table 1"/>
          <p:cNvGraphicFramePr/>
          <p:nvPr/>
        </p:nvGraphicFramePr>
        <p:xfrm>
          <a:off x="822960" y="1041120"/>
          <a:ext cx="8303400" cy="4338360"/>
        </p:xfrm>
        <a:graphic>
          <a:graphicData uri="http://schemas.openxmlformats.org/drawingml/2006/table">
            <a:tbl>
              <a:tblPr/>
              <a:tblGrid>
                <a:gridCol w="4151880"/>
                <a:gridCol w="4151880"/>
              </a:tblGrid>
              <a:tr h="447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500" spc="-1" strike="noStrike">
                          <a:latin typeface="Arial"/>
                        </a:rPr>
                        <a:t>Path </a:t>
                      </a:r>
                      <a:endParaRPr b="0" lang="en-US" sz="2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500" spc="-1" strike="noStrike">
                          <a:latin typeface="Arial"/>
                        </a:rPr>
                        <a:t>Importance</a:t>
                      </a:r>
                      <a:endParaRPr b="0" lang="en-US" sz="2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​ </a:t>
                      </a:r>
                      <a:r>
                        <a:rPr b="0" lang="en-US" sz="1800" spc="-1" strike="noStrike">
                          <a:latin typeface="Arial"/>
                        </a:rPr>
                        <a:t>/var/log/boot.log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Contains messages generated during the boot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/var/log/daemon.log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Contain messages from processes running in the background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1800" spc="-1" strike="noStrike">
                          <a:latin typeface="Arial"/>
                        </a:rPr>
                        <a:t>/var/</a:t>
                      </a:r>
                      <a:r>
                        <a:rPr b="0" lang="en-US" sz="1800" spc="-1" strike="noStrike">
                          <a:latin typeface="Arial"/>
                        </a:rPr>
                        <a:t>log/apt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record activities of pakcage managers for apt (for Debian and Ubuntu)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/var/log/dpkg.log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record activities of pakcage managers for dpkg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/var/log/yum.log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record activities of pakcage managers for yum (for 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618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/var/log/wtmp 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/var/log/btmp 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/var/run/utmp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Contain login records file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14" name="CustomShape 2"/>
          <p:cNvSpPr/>
          <p:nvPr/>
        </p:nvSpPr>
        <p:spPr>
          <a:xfrm>
            <a:off x="274320" y="-12600"/>
            <a:ext cx="5208840" cy="64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– </a:t>
            </a:r>
            <a:r>
              <a:rPr b="0" lang="en-US" sz="40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Log Files cont..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144000" y="72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3"/>
          <p:cNvSpPr/>
          <p:nvPr/>
        </p:nvSpPr>
        <p:spPr>
          <a:xfrm>
            <a:off x="5486400" y="1554480"/>
            <a:ext cx="14590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0" y="943920"/>
            <a:ext cx="10077120" cy="3995280"/>
          </a:xfrm>
          <a:prstGeom prst="rect">
            <a:avLst/>
          </a:prstGeom>
          <a:ln>
            <a:noFill/>
          </a:ln>
        </p:spPr>
      </p:pic>
      <p:sp>
        <p:nvSpPr>
          <p:cNvPr id="319" name="CustomShape 4"/>
          <p:cNvSpPr/>
          <p:nvPr/>
        </p:nvSpPr>
        <p:spPr>
          <a:xfrm>
            <a:off x="5304240" y="1005840"/>
            <a:ext cx="2647800" cy="70740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5"/>
          <p:cNvSpPr/>
          <p:nvPr/>
        </p:nvSpPr>
        <p:spPr>
          <a:xfrm>
            <a:off x="5577840" y="1920240"/>
            <a:ext cx="4294440" cy="292284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6"/>
          <p:cNvSpPr/>
          <p:nvPr/>
        </p:nvSpPr>
        <p:spPr>
          <a:xfrm>
            <a:off x="92160" y="1645920"/>
            <a:ext cx="3562200" cy="100260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7"/>
          <p:cNvSpPr/>
          <p:nvPr/>
        </p:nvSpPr>
        <p:spPr>
          <a:xfrm>
            <a:off x="92160" y="2707200"/>
            <a:ext cx="3562200" cy="72828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8"/>
          <p:cNvSpPr/>
          <p:nvPr/>
        </p:nvSpPr>
        <p:spPr>
          <a:xfrm>
            <a:off x="1545840" y="3535560"/>
            <a:ext cx="2122920" cy="602640"/>
          </a:xfrm>
          <a:custGeom>
            <a:avLst/>
            <a:gdLst/>
            <a:ahLst/>
            <a:rect l="l" t="t" r="r" b="b"/>
            <a:pathLst>
              <a:path w="7368" h="2288">
                <a:moveTo>
                  <a:pt x="381" y="0"/>
                </a:moveTo>
                <a:lnTo>
                  <a:pt x="381" y="0"/>
                </a:lnTo>
                <a:cubicBezTo>
                  <a:pt x="314" y="0"/>
                  <a:pt x="249" y="18"/>
                  <a:pt x="191" y="51"/>
                </a:cubicBezTo>
                <a:cubicBezTo>
                  <a:pt x="133" y="85"/>
                  <a:pt x="85" y="133"/>
                  <a:pt x="51" y="191"/>
                </a:cubicBezTo>
                <a:cubicBezTo>
                  <a:pt x="18" y="249"/>
                  <a:pt x="0" y="314"/>
                  <a:pt x="0" y="381"/>
                </a:cubicBezTo>
                <a:lnTo>
                  <a:pt x="0" y="1905"/>
                </a:lnTo>
                <a:lnTo>
                  <a:pt x="0" y="1906"/>
                </a:lnTo>
                <a:cubicBezTo>
                  <a:pt x="0" y="1973"/>
                  <a:pt x="18" y="2038"/>
                  <a:pt x="51" y="2096"/>
                </a:cubicBezTo>
                <a:cubicBezTo>
                  <a:pt x="85" y="2154"/>
                  <a:pt x="133" y="2202"/>
                  <a:pt x="191" y="2236"/>
                </a:cubicBezTo>
                <a:cubicBezTo>
                  <a:pt x="249" y="2269"/>
                  <a:pt x="314" y="2287"/>
                  <a:pt x="381" y="2287"/>
                </a:cubicBezTo>
                <a:lnTo>
                  <a:pt x="6985" y="2287"/>
                </a:lnTo>
                <a:lnTo>
                  <a:pt x="6986" y="2287"/>
                </a:lnTo>
                <a:cubicBezTo>
                  <a:pt x="7053" y="2287"/>
                  <a:pt x="7118" y="2269"/>
                  <a:pt x="7176" y="2236"/>
                </a:cubicBezTo>
                <a:cubicBezTo>
                  <a:pt x="7234" y="2202"/>
                  <a:pt x="7282" y="2154"/>
                  <a:pt x="7316" y="2096"/>
                </a:cubicBezTo>
                <a:cubicBezTo>
                  <a:pt x="7349" y="2038"/>
                  <a:pt x="7367" y="1973"/>
                  <a:pt x="7367" y="1906"/>
                </a:cubicBezTo>
                <a:lnTo>
                  <a:pt x="7367" y="381"/>
                </a:lnTo>
                <a:lnTo>
                  <a:pt x="7367" y="381"/>
                </a:lnTo>
                <a:lnTo>
                  <a:pt x="7367" y="381"/>
                </a:lnTo>
                <a:cubicBezTo>
                  <a:pt x="7367" y="314"/>
                  <a:pt x="7349" y="249"/>
                  <a:pt x="7316" y="191"/>
                </a:cubicBezTo>
                <a:cubicBezTo>
                  <a:pt x="7282" y="133"/>
                  <a:pt x="7234" y="85"/>
                  <a:pt x="7176" y="51"/>
                </a:cubicBezTo>
                <a:cubicBezTo>
                  <a:pt x="7118" y="18"/>
                  <a:pt x="7053" y="0"/>
                  <a:pt x="6986" y="0"/>
                </a:cubicBezTo>
                <a:lnTo>
                  <a:pt x="381" y="0"/>
                </a:lnTo>
              </a:path>
            </a:pathLst>
          </a:custGeom>
          <a:solidFill>
            <a:srgbClr val="729fc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"/>
          <p:cNvSpPr/>
          <p:nvPr/>
        </p:nvSpPr>
        <p:spPr>
          <a:xfrm>
            <a:off x="3768480" y="5245920"/>
            <a:ext cx="5242320" cy="44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4000"/>
                </a:solidFill>
                <a:latin typeface="Arial"/>
                <a:ea typeface="DejaVu Sans"/>
              </a:rPr>
              <a:t>It’s DONE :)</a:t>
            </a:r>
            <a:endParaRPr b="0" lang="en-US" sz="2500" spc="-1" strike="noStrike">
              <a:latin typeface="Arial"/>
            </a:endParaRPr>
          </a:p>
        </p:txBody>
      </p:sp>
    </p:spTree>
  </p:cSld>
  <p:transition spd="slow">
    <p:wheel spokes="1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4711320" y="1564200"/>
            <a:ext cx="4977360" cy="364392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91440" y="1554480"/>
            <a:ext cx="4065120" cy="365364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91440" y="91800"/>
            <a:ext cx="5848200" cy="5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1- HDD (Hard Disk Drive)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91440" y="952200"/>
            <a:ext cx="328788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– </a:t>
            </a: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Components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377440" y="119232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6008760" y="1645920"/>
            <a:ext cx="3862800" cy="263412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274320" y="1188720"/>
            <a:ext cx="4568040" cy="356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8000"/>
                </a:solidFill>
                <a:latin typeface="Arial"/>
                <a:ea typeface="DejaVu Sans"/>
              </a:rPr>
              <a:t>- We’re all know that data is stored with 0’s or 1’s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8000"/>
                </a:solidFill>
                <a:latin typeface="Arial"/>
                <a:ea typeface="DejaVu Sans"/>
              </a:rPr>
              <a:t>SO How data is stored in the Hard Drive ?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Using Magnets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0" y="35640"/>
            <a:ext cx="6062400" cy="5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How data is stored in HDD ?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4000" y="118872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82520" y="822960"/>
            <a:ext cx="4202640" cy="347076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5302080" y="870480"/>
            <a:ext cx="3929400" cy="351468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329760" y="4676760"/>
            <a:ext cx="862920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The platter (disk) contains ferromagnetic material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44000" y="72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0" y="-91440"/>
            <a:ext cx="10076040" cy="438516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1097280" y="4480560"/>
            <a:ext cx="7630560" cy="15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- Single region represents a single digit of binary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Arial"/>
                <a:ea typeface="DejaVu Sans"/>
              </a:rPr>
              <a:t>- Actuator arm : sends magnetic charges to the disk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280160" y="460800"/>
            <a:ext cx="7495560" cy="366372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548640" y="4126680"/>
            <a:ext cx="45507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eeeee"/>
                </a:solidFill>
                <a:latin typeface="Arial"/>
                <a:ea typeface="DejaVu Sans"/>
              </a:rPr>
              <a:t>There’s two methods what deals with data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eeeee"/>
                </a:solidFill>
                <a:latin typeface="Arial"/>
                <a:ea typeface="DejaVu Sans"/>
              </a:rPr>
              <a:t>1- Writing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eeeee"/>
                </a:solidFill>
                <a:latin typeface="Arial"/>
                <a:ea typeface="DejaVu Sans"/>
              </a:rPr>
              <a:t>2- Reading Data.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44000" y="36000"/>
            <a:ext cx="95360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4000"/>
                </a:solidFill>
                <a:latin typeface="Times New Roman"/>
                <a:ea typeface="DejaVu Sans"/>
              </a:rPr>
              <a:t>2- SSD (Solid State Drive)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3831480" y="1280160"/>
            <a:ext cx="6040080" cy="3413880"/>
          </a:xfrm>
          <a:prstGeom prst="rect">
            <a:avLst/>
          </a:prstGeom>
          <a:ln>
            <a:noFill/>
          </a:ln>
        </p:spPr>
      </p:pic>
      <p:sp>
        <p:nvSpPr>
          <p:cNvPr id="222" name="CustomShape 2"/>
          <p:cNvSpPr/>
          <p:nvPr/>
        </p:nvSpPr>
        <p:spPr>
          <a:xfrm>
            <a:off x="91440" y="1188720"/>
            <a:ext cx="2242080" cy="4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ff8000"/>
                </a:solidFill>
                <a:latin typeface="Arial"/>
                <a:ea typeface="DejaVu Sans"/>
              </a:rPr>
              <a:t>- Components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274320" y="1884960"/>
            <a:ext cx="319644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1- Cache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2- Controller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3- NAND Flash Memory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1463040" y="4920840"/>
            <a:ext cx="356220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8000"/>
                </a:solid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ff8000"/>
                </a:solidFill>
                <a:latin typeface="Arial"/>
                <a:ea typeface="DejaVu Sans"/>
              </a:rPr>
              <a:t>SSD has no moving parts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1221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2021-01-05T06:02:16Z</dcterms:created>
  <dc:creator/>
  <dc:description/>
  <dc:language>en-US</dc:language>
  <cp:lastModifiedBy/>
  <dcterms:modified xsi:type="dcterms:W3CDTF">2021-01-09T00:29:16Z</dcterms:modified>
  <cp:revision>173</cp:revision>
  <dc:subject/>
  <dc:title>Portfolio</dc:title>
</cp:coreProperties>
</file>